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60B4A9D-2EEE-0BCC-4C39-4F45583EE0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4415B29F-644A-C4F2-BB66-847ADE2EC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BEDF822-B1FE-9CD4-27F2-4EAA40F00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47EDE44E-170B-23B5-2A7D-86158897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8BCEDEB-FDE7-6B9F-B10C-CDDB25906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5294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278510-29E9-2C79-79E2-DAD98F56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78F1260B-D40E-23B2-E090-3A1DA61CC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44F2E8C-1B59-870F-4A0F-BD5EABFC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141E1F3-317E-6B00-8253-1A8C6751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F9FE800-6B34-0166-E0DA-8A3BA9828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86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EAEB6F0F-A6D6-CA5A-9BB1-B1CF9A6027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2E4D814A-93C3-9F21-3061-324324215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E0D4C87-D1FE-E77A-513A-EDBFFBB7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4E31209C-113F-0F89-1C17-635CE693C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6355F56-0BB1-6DF0-BB89-BB9745686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472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>
  <p:cSld name="1_Slide de Títul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477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A16BBC9-752B-06FE-97E3-4E76F2E6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54F4FFD-C128-A539-2770-A0EE8C2AE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812EE93-607F-526B-94A7-EB556D4AB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718C64E-CA89-8ABD-8C65-A30289E35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99871E0-A945-84EB-A54D-D16A74406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151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1B92875-18BE-2123-A2DE-38A5EEB98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85EE4DA3-A7AC-6A15-2555-444258261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363943F-8B86-96C3-3BF0-EE9ADBEC2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B5D7707-5BEF-1CA1-0CC7-6408B87AE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31A2F6C-D557-1323-70C7-99FA0858C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297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247F66B-6EAD-B97E-D52B-7F0AF55E9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0788115-F744-50B2-BD2C-D7758AD99B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555EB2A6-70C8-C9A7-2A29-5F6B65EFB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9E2F216B-DA61-08BD-48C3-B80585B55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0DDF7E29-39F6-0C3E-14DA-AD2FE7C29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417EB312-4A21-EB2E-269B-6570EFAB5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43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CB6BFBE-713D-C1EC-7C45-0A0EA5FE9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A7A1FAB5-E831-4880-1CB1-F751E71D0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DA84469-EC29-A86D-F503-2E8B5CCBF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AB28ADB4-DDEC-1EA8-D375-4D1A6AC72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4EEAB6E3-F7C1-13A9-83DF-9458CD254F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8AA783A1-0EBC-8217-D4DE-024C97116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8BAB4CBD-7166-706A-B120-00B8ECDD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DAB45211-FEC6-B36B-9061-4150A7A1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252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CDD1788-6004-3A8D-FB4D-EBAFD3F1D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0EDC15B8-7953-29DE-CDB2-FCABD468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51393F88-9BE7-04AC-8046-60492BC5D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4C5007E-FFDD-0BE1-E37B-73D30E53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882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76AA85D8-4577-A183-C056-C351E7CFD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D9CB2E29-EFC5-0996-2041-34D2F4606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B714C89F-D67C-7F70-4225-04620B2FB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914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FF95708-5414-006A-51B9-ECC50D2C9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B52C38D-3229-0C4A-9491-416EA535A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A4A7AA41-4B26-0B33-48E9-8D533BFC7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3F027A0B-E9C5-E4D5-4108-FAA2AC057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FAF51F4-583E-1303-185D-59A668BC4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2ED6966-5242-93BF-9B55-E488658B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471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7622FC-19F2-F55A-1CE8-1B84AAFC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8BBD3A77-3809-8472-84C0-771549D040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2666AC63-EF4A-2FA3-D649-79F92FA4D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BFD7B3C6-105D-5D23-C6AF-CCA81288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D5F24429-EFA5-B456-7D01-68508A04F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AB3D3C69-6F05-0407-A078-4F94CC23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472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623B21BE-1F6F-8BBD-18E0-025701E6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A82501A7-3186-ECF6-E7B6-6E5F88A68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332A54E-ED6E-D4A7-FC79-4F136B025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6B0634-9F4E-4327-8919-06E6C2F0CC97}" type="datetimeFigureOut">
              <a:rPr lang="pt-BR" smtClean="0"/>
              <a:t>25/11/2024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5700A36-B152-01E1-7C10-4FCA3E5927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BD655201-363E-9EE9-50B7-8AFDE0DEB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3CA899-4356-443F-877E-C5373EED0E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917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Texto&#10;&#10;Descrição gerada automaticamente">
            <a:extLst>
              <a:ext uri="{FF2B5EF4-FFF2-40B4-BE49-F238E27FC236}">
                <a16:creationId xmlns:a16="http://schemas.microsoft.com/office/drawing/2014/main" xmlns="" id="{5956828F-1A93-4726-C581-6019160FF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90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 em discussão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2AEE8C7-F972-AF1B-BCE2-641CC5733BFA}"/>
              </a:ext>
            </a:extLst>
          </p:cNvPr>
          <p:cNvSpPr txBox="1"/>
          <p:nvPr/>
        </p:nvSpPr>
        <p:spPr>
          <a:xfrm>
            <a:off x="4895563" y="1405915"/>
            <a:ext cx="555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>
                <a:solidFill>
                  <a:srgbClr val="FF0000"/>
                </a:solidFill>
              </a:rPr>
              <a:t>Proposta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B96309A6-512F-2CB6-FED9-678931927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21" y="1839345"/>
            <a:ext cx="9113566" cy="436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49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 em discussão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2AEE8C7-F972-AF1B-BCE2-641CC5733BFA}"/>
              </a:ext>
            </a:extLst>
          </p:cNvPr>
          <p:cNvSpPr txBox="1"/>
          <p:nvPr/>
        </p:nvSpPr>
        <p:spPr>
          <a:xfrm>
            <a:off x="4895563" y="1405915"/>
            <a:ext cx="555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>
                <a:solidFill>
                  <a:srgbClr val="FF0000"/>
                </a:solidFill>
              </a:rPr>
              <a:t>Proposta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F23611A2-0543-9D11-38A1-AFE266002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85" y="1992383"/>
            <a:ext cx="9327556" cy="325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4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 em discussão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2AEE8C7-F972-AF1B-BCE2-641CC5733BFA}"/>
              </a:ext>
            </a:extLst>
          </p:cNvPr>
          <p:cNvSpPr txBox="1"/>
          <p:nvPr/>
        </p:nvSpPr>
        <p:spPr>
          <a:xfrm>
            <a:off x="5002568" y="1192185"/>
            <a:ext cx="555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>
                <a:solidFill>
                  <a:srgbClr val="FF0000"/>
                </a:solidFill>
              </a:rPr>
              <a:t>Proposta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3EE6F310-CB95-0161-6A36-A88889165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077" y="1643403"/>
            <a:ext cx="9151614" cy="491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34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 em discussão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2AEE8C7-F972-AF1B-BCE2-641CC5733BFA}"/>
              </a:ext>
            </a:extLst>
          </p:cNvPr>
          <p:cNvSpPr txBox="1"/>
          <p:nvPr/>
        </p:nvSpPr>
        <p:spPr>
          <a:xfrm>
            <a:off x="5050027" y="1055998"/>
            <a:ext cx="555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>
                <a:solidFill>
                  <a:srgbClr val="FF0000"/>
                </a:solidFill>
              </a:rPr>
              <a:t>Proposta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2A5599DD-CB47-7561-64CE-4E0BCB0C2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860" y="1425330"/>
            <a:ext cx="9429290" cy="518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3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CAAEEA7A-569A-1F16-3A59-5141D78DF426}"/>
              </a:ext>
            </a:extLst>
          </p:cNvPr>
          <p:cNvSpPr txBox="1"/>
          <p:nvPr/>
        </p:nvSpPr>
        <p:spPr>
          <a:xfrm>
            <a:off x="227664" y="468594"/>
            <a:ext cx="10868298" cy="1097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sz="1800" b="1" dirty="0">
                <a:effectLst/>
                <a:latin typeface="Arial MT"/>
                <a:ea typeface="Arial MT"/>
                <a:cs typeface="Arial MT"/>
              </a:rPr>
              <a:t>3.1. Aplicação de recursos arrecadados com as cobranças pelo uso da água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r>
              <a:rPr lang="pt-PT" sz="1800" dirty="0">
                <a:effectLst/>
                <a:latin typeface="Arial MT"/>
                <a:ea typeface="Arial MT"/>
                <a:cs typeface="Arial MT"/>
              </a:rPr>
              <a:t>3.1.2. Ajuste na referência a PDCs específicos para aplicação dos recursos da cobrança paulista</a:t>
            </a:r>
            <a:endParaRPr lang="pt-BR" sz="1800" dirty="0">
              <a:effectLst/>
              <a:latin typeface="Arial MT"/>
              <a:ea typeface="Arial MT"/>
              <a:cs typeface="Arial MT"/>
            </a:endParaRP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81DBDC69-1F6C-64B0-9B4D-FC817C138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834" y="1566459"/>
            <a:ext cx="5211816" cy="2292369"/>
          </a:xfrm>
          <a:prstGeom prst="rect">
            <a:avLst/>
          </a:prstGeom>
        </p:spPr>
      </p:pic>
      <p:sp>
        <p:nvSpPr>
          <p:cNvPr id="9" name="Seta: para a Direita 8">
            <a:extLst>
              <a:ext uri="{FF2B5EF4-FFF2-40B4-BE49-F238E27FC236}">
                <a16:creationId xmlns:a16="http://schemas.microsoft.com/office/drawing/2014/main" xmlns="" id="{DF0A89E9-C4BA-695F-46A6-8B6359E0068B}"/>
              </a:ext>
            </a:extLst>
          </p:cNvPr>
          <p:cNvSpPr/>
          <p:nvPr/>
        </p:nvSpPr>
        <p:spPr>
          <a:xfrm>
            <a:off x="5948664" y="2787369"/>
            <a:ext cx="1114609" cy="368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DB15973B-39F8-5DE2-9DFB-0A5CD92B2ED3}"/>
              </a:ext>
            </a:extLst>
          </p:cNvPr>
          <p:cNvSpPr txBox="1"/>
          <p:nvPr/>
        </p:nvSpPr>
        <p:spPr>
          <a:xfrm>
            <a:off x="7165910" y="2723181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PDCs</a:t>
            </a:r>
            <a:r>
              <a:rPr lang="pt-BR" dirty="0"/>
              <a:t> específicos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33CD847B-3114-F67C-A7D2-FD1169729698}"/>
              </a:ext>
            </a:extLst>
          </p:cNvPr>
          <p:cNvSpPr txBox="1"/>
          <p:nvPr/>
        </p:nvSpPr>
        <p:spPr>
          <a:xfrm>
            <a:off x="6103919" y="1576448"/>
            <a:ext cx="518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>
                <a:solidFill>
                  <a:srgbClr val="FF0000"/>
                </a:solidFill>
              </a:rPr>
              <a:t>Deliberação Comitês PCJ nº 160/2012 (e outras)</a:t>
            </a:r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xmlns="" id="{65BB77D0-EDFB-17EE-B8CC-3AD959A8272D}"/>
              </a:ext>
            </a:extLst>
          </p:cNvPr>
          <p:cNvGrpSpPr/>
          <p:nvPr/>
        </p:nvGrpSpPr>
        <p:grpSpPr>
          <a:xfrm>
            <a:off x="789834" y="3981270"/>
            <a:ext cx="10612331" cy="2168408"/>
            <a:chOff x="789834" y="3981270"/>
            <a:chExt cx="10612331" cy="2168408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xmlns="" id="{5FA6E1BA-86A9-7298-A5D1-D3063E90F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834" y="4473044"/>
              <a:ext cx="10612331" cy="1676634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xmlns="" id="{CBBA7205-7DFD-FE9C-7031-D5761E809E62}"/>
                </a:ext>
              </a:extLst>
            </p:cNvPr>
            <p:cNvSpPr txBox="1"/>
            <p:nvPr/>
          </p:nvSpPr>
          <p:spPr>
            <a:xfrm>
              <a:off x="10294169" y="398127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>
                  <a:solidFill>
                    <a:srgbClr val="FF0000"/>
                  </a:solidFill>
                </a:rPr>
                <a:t>Proposta</a:t>
              </a:r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xmlns="" id="{1C238B1C-9053-CFBA-74F3-EAF427C844A5}"/>
                </a:ext>
              </a:extLst>
            </p:cNvPr>
            <p:cNvSpPr/>
            <p:nvPr/>
          </p:nvSpPr>
          <p:spPr>
            <a:xfrm>
              <a:off x="2545384" y="5079738"/>
              <a:ext cx="6066769" cy="254259"/>
            </a:xfrm>
            <a:prstGeom prst="rect">
              <a:avLst/>
            </a:prstGeom>
            <a:solidFill>
              <a:srgbClr val="F8371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xmlns="" id="{6C674F27-9C47-9DCF-121A-7BC27112CD04}"/>
                </a:ext>
              </a:extLst>
            </p:cNvPr>
            <p:cNvSpPr/>
            <p:nvPr/>
          </p:nvSpPr>
          <p:spPr>
            <a:xfrm>
              <a:off x="4166807" y="5596046"/>
              <a:ext cx="7011266" cy="254259"/>
            </a:xfrm>
            <a:prstGeom prst="rect">
              <a:avLst/>
            </a:prstGeom>
            <a:solidFill>
              <a:srgbClr val="F8371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89979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3.4. Recomendações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PT" sz="1800" dirty="0">
                <a:effectLst/>
                <a:latin typeface="Arial MT"/>
                <a:ea typeface="Arial MT"/>
                <a:cs typeface="Arial MT"/>
              </a:rPr>
              <a:t>3.4.1. Campanha de divulgação e disponibilização de simulador para usuários</a:t>
            </a:r>
            <a:endParaRPr lang="pt-BR" dirty="0">
              <a:latin typeface="Arial MT"/>
              <a:ea typeface="Arial MT"/>
              <a:cs typeface="Arial MT"/>
            </a:endParaRP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EB5BBE1F-E5E1-88EA-6039-556D0E25D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54" y="1475442"/>
            <a:ext cx="8273608" cy="515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13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>
            <a:extLst>
              <a:ext uri="{FF2B5EF4-FFF2-40B4-BE49-F238E27FC236}">
                <a16:creationId xmlns:a16="http://schemas.microsoft.com/office/drawing/2014/main" xmlns="" id="{C11954A8-8467-5E08-3AA1-996CB9FD5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7134" y="4213834"/>
            <a:ext cx="3577216" cy="184684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2D7D5114-045B-67D5-77AC-4B29E666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508" r="15525"/>
          <a:stretch/>
        </p:blipFill>
        <p:spPr>
          <a:xfrm>
            <a:off x="1414571" y="5176839"/>
            <a:ext cx="4952389" cy="1466971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E6A2075F-FE5D-F114-751F-841F22DCE0D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455" r="11741"/>
          <a:stretch/>
        </p:blipFill>
        <p:spPr>
          <a:xfrm>
            <a:off x="1174355" y="4097889"/>
            <a:ext cx="5564288" cy="1039366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FAD1A32F-C9A1-D2A7-B3A2-981F3AEC6A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6106" y="734372"/>
            <a:ext cx="7339787" cy="256123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ADCDBC14-AD4D-A36D-1BDF-39607F5DDB99}"/>
              </a:ext>
            </a:extLst>
          </p:cNvPr>
          <p:cNvSpPr txBox="1"/>
          <p:nvPr/>
        </p:nvSpPr>
        <p:spPr>
          <a:xfrm>
            <a:off x="4324755" y="246113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Cenário de preços em discussão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E69579D2-AFE4-8D6B-FA97-B2E4F0AD164B}"/>
              </a:ext>
            </a:extLst>
          </p:cNvPr>
          <p:cNvSpPr txBox="1"/>
          <p:nvPr/>
        </p:nvSpPr>
        <p:spPr>
          <a:xfrm>
            <a:off x="1716142" y="353046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Progressividade da aplicação proposta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F8B4D3E-C8DB-BD50-630A-9AADEE0852BB}"/>
              </a:ext>
            </a:extLst>
          </p:cNvPr>
          <p:cNvSpPr txBox="1"/>
          <p:nvPr/>
        </p:nvSpPr>
        <p:spPr>
          <a:xfrm>
            <a:off x="1223699" y="557303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SP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xmlns="" id="{493C461C-3AF6-8F45-EAE9-A83D10B52AE5}"/>
              </a:ext>
            </a:extLst>
          </p:cNvPr>
          <p:cNvSpPr txBox="1"/>
          <p:nvPr/>
        </p:nvSpPr>
        <p:spPr>
          <a:xfrm>
            <a:off x="528024" y="435255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FED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C69658FC-38BB-A9C8-FCDA-A4429F542632}"/>
              </a:ext>
            </a:extLst>
          </p:cNvPr>
          <p:cNvSpPr txBox="1"/>
          <p:nvPr/>
        </p:nvSpPr>
        <p:spPr>
          <a:xfrm>
            <a:off x="7257907" y="3533458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Arrecadação incremental estimada </a:t>
            </a:r>
          </a:p>
          <a:p>
            <a:pPr algn="ctr"/>
            <a:r>
              <a:rPr lang="pt-BR" b="1" dirty="0"/>
              <a:t>(2026 – 2035)</a:t>
            </a:r>
          </a:p>
        </p:txBody>
      </p:sp>
    </p:spTree>
    <p:extLst>
      <p:ext uri="{BB962C8B-B14F-4D97-AF65-F5344CB8AC3E}">
        <p14:creationId xmlns:p14="http://schemas.microsoft.com/office/powerpoint/2010/main" val="3132483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440873" y="1237672"/>
            <a:ext cx="850669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Bodoni MT" panose="02070603080606020203" pitchFamily="18" charset="0"/>
              </a:rPr>
              <a:t>Que tenhamos um ótimo evento!!!</a:t>
            </a:r>
            <a:br>
              <a:rPr lang="pt-BR" sz="3200" dirty="0" smtClean="0">
                <a:latin typeface="Bodoni MT" panose="02070603080606020203" pitchFamily="18" charset="0"/>
              </a:rPr>
            </a:br>
            <a:r>
              <a:rPr lang="pt-BR" sz="3200" dirty="0" smtClean="0">
                <a:latin typeface="Bodoni MT" panose="02070603080606020203" pitchFamily="18" charset="0"/>
              </a:rPr>
              <a:t/>
            </a:r>
            <a:br>
              <a:rPr lang="pt-BR" sz="3200" dirty="0" smtClean="0">
                <a:latin typeface="Bodoni MT" panose="02070603080606020203" pitchFamily="18" charset="0"/>
              </a:rPr>
            </a:br>
            <a:endParaRPr lang="pt-BR" sz="3200" dirty="0" smtClean="0">
              <a:latin typeface="Bodoni MT" panose="02070603080606020203" pitchFamily="18" charset="0"/>
            </a:endParaRPr>
          </a:p>
          <a:p>
            <a:r>
              <a:rPr lang="pt-BR" sz="3200" dirty="0" smtClean="0">
                <a:latin typeface="Bodoni MT" panose="02070603080606020203" pitchFamily="18" charset="0"/>
              </a:rPr>
              <a:t>Obrigada!!!!!</a:t>
            </a:r>
          </a:p>
          <a:p>
            <a:endParaRPr lang="pt-BR" sz="3200" dirty="0">
              <a:latin typeface="Bodoni MT" panose="02070603080606020203" pitchFamily="18" charset="0"/>
            </a:endParaRPr>
          </a:p>
          <a:p>
            <a:endParaRPr lang="pt-BR" sz="3200" dirty="0" smtClean="0">
              <a:latin typeface="Bodoni MT" panose="02070603080606020203" pitchFamily="18" charset="0"/>
            </a:endParaRPr>
          </a:p>
          <a:p>
            <a:r>
              <a:rPr lang="pt-BR" sz="3200" dirty="0" smtClean="0">
                <a:latin typeface="Bodoni MT" panose="02070603080606020203" pitchFamily="18" charset="0"/>
              </a:rPr>
              <a:t>Coordenação CT PB</a:t>
            </a:r>
          </a:p>
          <a:p>
            <a:r>
              <a:rPr lang="pt-BR" sz="3200" dirty="0" smtClean="0">
                <a:latin typeface="Bodoni MT" panose="02070603080606020203" pitchFamily="18" charset="0"/>
              </a:rPr>
              <a:t>Coordenação GT Cobrança</a:t>
            </a:r>
            <a:endParaRPr lang="pt-BR" sz="3200" dirty="0"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4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1C746000-6EA5-7FBE-0ABA-CA3C34FCF6B0}"/>
              </a:ext>
            </a:extLst>
          </p:cNvPr>
          <p:cNvSpPr txBox="1"/>
          <p:nvPr/>
        </p:nvSpPr>
        <p:spPr>
          <a:xfrm>
            <a:off x="1043786" y="522479"/>
            <a:ext cx="1068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3200" b="1" kern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Contextualização: Cobranças PCJ</a:t>
            </a:r>
            <a:endParaRPr kumimoji="0" lang="pt-BR" sz="32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FC223A-3BCA-4760-2ACC-8C892E01BDD2}"/>
              </a:ext>
            </a:extLst>
          </p:cNvPr>
          <p:cNvSpPr txBox="1"/>
          <p:nvPr/>
        </p:nvSpPr>
        <p:spPr>
          <a:xfrm>
            <a:off x="756402" y="1221450"/>
            <a:ext cx="103395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rgbClr val="222222"/>
                </a:solidFill>
                <a:latin typeface="arial, sans-serif"/>
              </a:rPr>
              <a:t>Cobrança paulista (início em 2006):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22222"/>
                </a:solidFill>
                <a:latin typeface="arial, sans-serif"/>
              </a:rPr>
              <a:t>Metodologia definida na legislação (L 12.183/2005 e D. 50.667/2006);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22222"/>
                </a:solidFill>
                <a:latin typeface="arial, sans-serif"/>
              </a:rPr>
              <a:t>Diretrizes para revisão na Del. CRH 180/2015 (limites de valores para coeficientes e etapas obrigatórias);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22222"/>
                </a:solidFill>
                <a:latin typeface="arial, sans-serif"/>
              </a:rPr>
              <a:t>CBH sugere valores de Preços Unitários Básicos (</a:t>
            </a:r>
            <a:r>
              <a:rPr lang="pt-BR" dirty="0" err="1">
                <a:solidFill>
                  <a:srgbClr val="222222"/>
                </a:solidFill>
                <a:latin typeface="arial, sans-serif"/>
              </a:rPr>
              <a:t>PUBs</a:t>
            </a:r>
            <a:r>
              <a:rPr lang="pt-BR" dirty="0">
                <a:solidFill>
                  <a:srgbClr val="222222"/>
                </a:solidFill>
                <a:latin typeface="arial, sans-serif"/>
              </a:rPr>
              <a:t>) e coeficientes - CRH/SP aprova; formalização por Decreto.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B7876797-6B65-E3AF-D696-AC2880020F00}"/>
              </a:ext>
            </a:extLst>
          </p:cNvPr>
          <p:cNvSpPr txBox="1"/>
          <p:nvPr/>
        </p:nvSpPr>
        <p:spPr>
          <a:xfrm>
            <a:off x="756402" y="3523802"/>
            <a:ext cx="103395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rgbClr val="222222"/>
                </a:solidFill>
                <a:latin typeface="arial, sans-serif"/>
              </a:rPr>
              <a:t>Cobrança federal (início em 2007):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22222"/>
                </a:solidFill>
                <a:latin typeface="arial, sans-serif"/>
              </a:rPr>
              <a:t>CBH propõe metodologia e sugere preços (PPU);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222222"/>
                </a:solidFill>
                <a:latin typeface="arial, sans-serif"/>
              </a:rPr>
              <a:t>CNRH aprova; formalização por Deliberação do CNRH.</a:t>
            </a:r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xmlns="" id="{57636FA4-400B-2E46-7F58-24765CB46D27}"/>
              </a:ext>
            </a:extLst>
          </p:cNvPr>
          <p:cNvGrpSpPr/>
          <p:nvPr/>
        </p:nvGrpSpPr>
        <p:grpSpPr>
          <a:xfrm>
            <a:off x="756402" y="5059428"/>
            <a:ext cx="11343234" cy="1276093"/>
            <a:chOff x="505097" y="5059427"/>
            <a:chExt cx="11343234" cy="1276093"/>
          </a:xfrm>
        </p:grpSpPr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xmlns="" id="{D7C6C6C5-0E03-91BB-ACF4-6004ED7AF595}"/>
                </a:ext>
              </a:extLst>
            </p:cNvPr>
            <p:cNvSpPr txBox="1"/>
            <p:nvPr/>
          </p:nvSpPr>
          <p:spPr>
            <a:xfrm>
              <a:off x="792481" y="5059427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Última atualização: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xmlns="" id="{C362A051-112E-8BBC-5E30-086D81A759C1}"/>
                </a:ext>
              </a:extLst>
            </p:cNvPr>
            <p:cNvSpPr txBox="1"/>
            <p:nvPr/>
          </p:nvSpPr>
          <p:spPr>
            <a:xfrm>
              <a:off x="592182" y="5428759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SP: CBH (2012); CRH (2014); Decreto (2015)</a:t>
              </a: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xmlns="" id="{4234856A-660F-6615-CBB1-460C41569D60}"/>
                </a:ext>
              </a:extLst>
            </p:cNvPr>
            <p:cNvSpPr txBox="1"/>
            <p:nvPr/>
          </p:nvSpPr>
          <p:spPr>
            <a:xfrm>
              <a:off x="792481" y="5841381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/>
                <a:t>FED: CBH (2012); CNRH (2014) </a:t>
              </a:r>
            </a:p>
          </p:txBody>
        </p:sp>
        <p:cxnSp>
          <p:nvCxnSpPr>
            <p:cNvPr id="11" name="Conector reto 10">
              <a:extLst>
                <a:ext uri="{FF2B5EF4-FFF2-40B4-BE49-F238E27FC236}">
                  <a16:creationId xmlns:a16="http://schemas.microsoft.com/office/drawing/2014/main" xmlns="" id="{59768A97-0298-981E-5A8C-A3268F5D2021}"/>
                </a:ext>
              </a:extLst>
            </p:cNvPr>
            <p:cNvCxnSpPr/>
            <p:nvPr/>
          </p:nvCxnSpPr>
          <p:spPr>
            <a:xfrm>
              <a:off x="6688182" y="5200803"/>
              <a:ext cx="0" cy="10009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xmlns="" id="{78993D51-A4D9-FADE-6E05-1FBD9A8F20C5}"/>
                </a:ext>
              </a:extLst>
            </p:cNvPr>
            <p:cNvSpPr txBox="1"/>
            <p:nvPr/>
          </p:nvSpPr>
          <p:spPr>
            <a:xfrm>
              <a:off x="6645768" y="5102717"/>
              <a:ext cx="438453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Del. CNRH 192/2017:</a:t>
              </a:r>
            </a:p>
            <a:p>
              <a:pPr marL="285750" indent="-285750">
                <a:buFontTx/>
                <a:buChar char="-"/>
              </a:pPr>
              <a:r>
                <a:rPr lang="pt-BR" dirty="0"/>
                <a:t>correção anual dos preços federais;</a:t>
              </a:r>
            </a:p>
            <a:p>
              <a:pPr marL="285750" indent="-285750">
                <a:buFontTx/>
                <a:buChar char="-"/>
              </a:pPr>
              <a:r>
                <a:rPr lang="pt-BR" i="1" u="sng" dirty="0"/>
                <a:t>desarmonização</a:t>
              </a:r>
              <a:r>
                <a:rPr lang="pt-BR" dirty="0"/>
                <a:t> entre as cobranças.</a:t>
              </a:r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xmlns="" id="{E220FDAC-50FE-3200-F057-07209AF47885}"/>
                </a:ext>
              </a:extLst>
            </p:cNvPr>
            <p:cNvSpPr/>
            <p:nvPr/>
          </p:nvSpPr>
          <p:spPr>
            <a:xfrm>
              <a:off x="505097" y="5059427"/>
              <a:ext cx="11343234" cy="12760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457563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FC223A-3BCA-4760-2ACC-8C892E01BDD2}"/>
              </a:ext>
            </a:extLst>
          </p:cNvPr>
          <p:cNvSpPr txBox="1"/>
          <p:nvPr/>
        </p:nvSpPr>
        <p:spPr>
          <a:xfrm>
            <a:off x="341723" y="481904"/>
            <a:ext cx="645429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PUFCAP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= </a:t>
            </a:r>
            <a:r>
              <a:rPr lang="pt-BR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PUB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CAP . (X1 . X2 . X3 . ... . X13)</a:t>
            </a:r>
          </a:p>
          <a:p>
            <a:pPr algn="just"/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Arial" panose="020B0604020202020204" pitchFamily="34" charset="0"/>
              </a:rPr>
              <a:t>PUFCONS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= </a:t>
            </a:r>
            <a:r>
              <a:rPr lang="pt-BR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PUB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 . (X1 . X2 . X3 . ... . X13)</a:t>
            </a:r>
          </a:p>
          <a:p>
            <a:pPr algn="just"/>
            <a:endParaRPr lang="pt-BR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pt-BR" b="0" i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PUFparâmetro</a:t>
            </a:r>
            <a:r>
              <a:rPr lang="pt-BR" b="0" i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(x) 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= </a:t>
            </a:r>
            <a:r>
              <a:rPr lang="pt-BR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PUB</a:t>
            </a:r>
            <a:r>
              <a:rPr lang="pt-BR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parâmetro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(x) . (Y1 . Y2 . Y3 . ... . Y9)</a:t>
            </a:r>
          </a:p>
          <a:p>
            <a:pPr algn="just"/>
            <a:endParaRPr lang="pt-B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endParaRPr lang="pt-BR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04CE15A0-953F-CE5A-DAE4-55017487A2FB}"/>
              </a:ext>
            </a:extLst>
          </p:cNvPr>
          <p:cNvSpPr txBox="1"/>
          <p:nvPr/>
        </p:nvSpPr>
        <p:spPr>
          <a:xfrm>
            <a:off x="6747982" y="483517"/>
            <a:ext cx="4717958" cy="1431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i="1" dirty="0"/>
              <a:t>Deliberação do CBH define valores para: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b="1" i="1" dirty="0" err="1"/>
              <a:t>PUBs</a:t>
            </a:r>
            <a:r>
              <a:rPr lang="pt-BR" b="1" i="1" dirty="0"/>
              <a:t> – Preços Unitários Básicos</a:t>
            </a:r>
            <a:r>
              <a:rPr lang="pt-BR" i="1" dirty="0"/>
              <a:t> para </a:t>
            </a:r>
          </a:p>
          <a:p>
            <a:pPr indent="269875">
              <a:spcAft>
                <a:spcPts val="600"/>
              </a:spcAft>
            </a:pPr>
            <a:r>
              <a:rPr lang="pt-BR" i="1" dirty="0">
                <a:highlight>
                  <a:srgbClr val="FFFF00"/>
                </a:highlight>
              </a:rPr>
              <a:t>CAP</a:t>
            </a:r>
            <a:r>
              <a:rPr lang="pt-BR" i="1" dirty="0"/>
              <a:t>, </a:t>
            </a:r>
            <a:r>
              <a:rPr lang="pt-BR" i="1" dirty="0">
                <a:highlight>
                  <a:srgbClr val="00FF00"/>
                </a:highlight>
              </a:rPr>
              <a:t>CONS</a:t>
            </a:r>
            <a:r>
              <a:rPr lang="pt-BR" i="1" dirty="0"/>
              <a:t> e </a:t>
            </a:r>
            <a:r>
              <a:rPr lang="pt-BR" i="1" dirty="0">
                <a:highlight>
                  <a:srgbClr val="00FFFF"/>
                </a:highlight>
              </a:rPr>
              <a:t>LANÇ</a:t>
            </a:r>
            <a:endParaRPr lang="pt-BR" i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i="1" dirty="0"/>
              <a:t>Coeficientes ponderadores.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EF292E37-2073-D2E2-113D-66E539DCC15D}"/>
              </a:ext>
            </a:extLst>
          </p:cNvPr>
          <p:cNvSpPr txBox="1"/>
          <p:nvPr/>
        </p:nvSpPr>
        <p:spPr>
          <a:xfrm>
            <a:off x="773108" y="2478473"/>
            <a:ext cx="1008772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400" b="1" u="sng" dirty="0">
                <a:solidFill>
                  <a:srgbClr val="000000"/>
                </a:solidFill>
                <a:latin typeface="Arial" panose="020B0604020202020204" pitchFamily="34" charset="0"/>
              </a:rPr>
              <a:t>Revisão das Cobranças PCJ Paulista e Federal - Objetivos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Discussões sobre alterações em :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Preços Unitários Básicos (</a:t>
            </a:r>
            <a:r>
              <a:rPr lang="pt-BR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PUBs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 – SP);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Preços Públicos Unitários (</a:t>
            </a:r>
            <a:r>
              <a:rPr lang="pt-BR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PPUs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 – FED);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Mecanismos de cobrança:</a:t>
            </a:r>
          </a:p>
          <a:p>
            <a:pPr marL="120015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coeficientes ponderadores (SP);</a:t>
            </a:r>
          </a:p>
          <a:p>
            <a:pPr marL="120015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pt-BR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oeficientes e fórmulas de cobrança (FED). 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xmlns="" id="{081BC73F-AEA3-2105-F7F1-4F8DC78721FE}"/>
              </a:ext>
            </a:extLst>
          </p:cNvPr>
          <p:cNvGrpSpPr/>
          <p:nvPr/>
        </p:nvGrpSpPr>
        <p:grpSpPr>
          <a:xfrm>
            <a:off x="7869531" y="3126662"/>
            <a:ext cx="2621124" cy="3054669"/>
            <a:chOff x="7869531" y="3126662"/>
            <a:chExt cx="2621124" cy="3054669"/>
          </a:xfrm>
        </p:grpSpPr>
        <p:pic>
          <p:nvPicPr>
            <p:cNvPr id="2" name="Imagem 1">
              <a:extLst>
                <a:ext uri="{FF2B5EF4-FFF2-40B4-BE49-F238E27FC236}">
                  <a16:creationId xmlns:a16="http://schemas.microsoft.com/office/drawing/2014/main" xmlns="" id="{B42C656A-A025-8FA4-C501-2FB7C35D0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55135" y="3568959"/>
              <a:ext cx="1887240" cy="2612372"/>
            </a:xfrm>
            <a:prstGeom prst="rect">
              <a:avLst/>
            </a:prstGeom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xmlns="" id="{0C1A969E-E84D-3C5D-F4D1-97BD890E6E66}"/>
                </a:ext>
              </a:extLst>
            </p:cNvPr>
            <p:cNvSpPr txBox="1"/>
            <p:nvPr/>
          </p:nvSpPr>
          <p:spPr>
            <a:xfrm>
              <a:off x="7869531" y="3126662"/>
              <a:ext cx="26211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800" b="1" kern="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/>
                </a:rPr>
                <a:t>Plano das Bacias PCJ 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387793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E1D70B76-0729-E0FA-4C5A-8CAC927AF9FC}"/>
              </a:ext>
            </a:extLst>
          </p:cNvPr>
          <p:cNvSpPr txBox="1"/>
          <p:nvPr/>
        </p:nvSpPr>
        <p:spPr>
          <a:xfrm>
            <a:off x="1043786" y="522479"/>
            <a:ext cx="1068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3200" b="1" kern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Revisão das Cobranças PCJ: antecedentes</a:t>
            </a:r>
            <a:endParaRPr kumimoji="0" lang="pt-BR" sz="32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8FAA971-53A0-ECA0-3862-FFBA464C929D}"/>
              </a:ext>
            </a:extLst>
          </p:cNvPr>
          <p:cNvSpPr txBox="1"/>
          <p:nvPr/>
        </p:nvSpPr>
        <p:spPr>
          <a:xfrm>
            <a:off x="756402" y="1286478"/>
            <a:ext cx="1033956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22222"/>
                </a:solidFill>
                <a:latin typeface="arial, sans-serif"/>
              </a:rPr>
              <a:t>Resolução CNRH 204/2018: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22222"/>
                </a:solidFill>
                <a:latin typeface="arial, sans-serif"/>
              </a:rPr>
              <a:t>“Art. 2º Os mecanismos vigentes e valores de cobrança </a:t>
            </a:r>
            <a:r>
              <a:rPr lang="pt-BR" sz="1600" dirty="0">
                <a:solidFill>
                  <a:srgbClr val="222222"/>
                </a:solidFill>
                <a:highlight>
                  <a:srgbClr val="FFFF00"/>
                </a:highlight>
                <a:latin typeface="arial, sans-serif"/>
              </a:rPr>
              <a:t>deverão ser revistos e encaminhados ao CNRH </a:t>
            </a:r>
            <a:r>
              <a:rPr lang="pt-BR" sz="1600" dirty="0">
                <a:solidFill>
                  <a:srgbClr val="222222"/>
                </a:solidFill>
                <a:latin typeface="arial, sans-serif"/>
              </a:rPr>
              <a:t>pelos Comitês PCJ </a:t>
            </a:r>
            <a:r>
              <a:rPr lang="pt-BR" sz="1600" dirty="0">
                <a:solidFill>
                  <a:srgbClr val="222222"/>
                </a:solidFill>
                <a:highlight>
                  <a:srgbClr val="FFFF00"/>
                </a:highlight>
                <a:latin typeface="arial, sans-serif"/>
              </a:rPr>
              <a:t>até 30 de junho de 2021</a:t>
            </a:r>
            <a:r>
              <a:rPr lang="pt-BR" sz="1600" dirty="0">
                <a:solidFill>
                  <a:srgbClr val="222222"/>
                </a:solidFill>
                <a:latin typeface="arial, sans-serif"/>
              </a:rPr>
              <a:t>, mediante apresentação de manifestação técnica. Parágrafo único. A revisão dos mecanismos e valores de cobrança deverá ser orientada pelo plano de recursos hídricos da bacia hidrográfica, levando-se em consideração as ações a serem executadas com recursos da cobrança pelo uso de recursos hídricos.”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222222"/>
              </a:solidFill>
              <a:latin typeface="arial, sans-serif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222222"/>
              </a:solidFill>
              <a:latin typeface="arial, sans-serif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22222"/>
                </a:solidFill>
                <a:latin typeface="arial, sans-serif"/>
              </a:rPr>
              <a:t>Del. PCJ 356/2021 (“efeito pandemia”):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22222"/>
                </a:solidFill>
                <a:latin typeface="arial, sans-serif"/>
              </a:rPr>
              <a:t>“Art. 1º Fica aprovado o cronograma para revisão dos mecanismos vigentes e valores de cobrança em rios de domínio da União e do Estado de São Paulo nas Bacias PCJ constante do Anexo desta Deliberação. Parágrafo único - </a:t>
            </a:r>
            <a:r>
              <a:rPr lang="pt-BR" sz="1600" dirty="0">
                <a:solidFill>
                  <a:srgbClr val="222222"/>
                </a:solidFill>
                <a:highlight>
                  <a:srgbClr val="FFFF00"/>
                </a:highlight>
                <a:latin typeface="arial, sans-serif"/>
              </a:rPr>
              <a:t>A revisão dos mecanismos vigentes e valores de cobrança deverá ser orientada pelo Plano de Recursos Hídricos das Bacias PCJ</a:t>
            </a:r>
            <a:r>
              <a:rPr lang="pt-BR" sz="1600" dirty="0">
                <a:solidFill>
                  <a:srgbClr val="222222"/>
                </a:solidFill>
                <a:latin typeface="arial, sans-serif"/>
              </a:rPr>
              <a:t>”.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222222"/>
                </a:solidFill>
                <a:latin typeface="arial, sans-serif"/>
              </a:rPr>
              <a:t>Resolução CNRH 224/2021: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222222"/>
                </a:solidFill>
                <a:latin typeface="arial, sans-serif"/>
              </a:rPr>
              <a:t>“Art. 2º Os mecanismos vigentes e valores de cobrança </a:t>
            </a:r>
            <a:r>
              <a:rPr lang="pt-BR" sz="1600" dirty="0">
                <a:solidFill>
                  <a:srgbClr val="222222"/>
                </a:solidFill>
                <a:highlight>
                  <a:srgbClr val="FFFF00"/>
                </a:highlight>
                <a:latin typeface="arial, sans-serif"/>
              </a:rPr>
              <a:t>deverão ser revistos e encaminhados ao CNRH </a:t>
            </a:r>
            <a:r>
              <a:rPr lang="pt-BR" sz="1600" dirty="0">
                <a:solidFill>
                  <a:srgbClr val="222222"/>
                </a:solidFill>
                <a:latin typeface="arial, sans-serif"/>
              </a:rPr>
              <a:t>pelos Comitês PCJ até </a:t>
            </a:r>
            <a:r>
              <a:rPr lang="pt-BR" sz="1600" dirty="0">
                <a:solidFill>
                  <a:srgbClr val="222222"/>
                </a:solidFill>
                <a:highlight>
                  <a:srgbClr val="FFFF00"/>
                </a:highlight>
                <a:latin typeface="arial, sans-serif"/>
              </a:rPr>
              <a:t>30 de junho de 2024</a:t>
            </a:r>
            <a:r>
              <a:rPr lang="pt-BR" sz="1600" dirty="0">
                <a:solidFill>
                  <a:srgbClr val="222222"/>
                </a:solidFill>
                <a:latin typeface="arial, sans-serif"/>
              </a:rPr>
              <a:t>, mediante apresentação de manifestação técnica.”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0D34B869-7F48-500D-AE8D-DCD2160328C1}"/>
              </a:ext>
            </a:extLst>
          </p:cNvPr>
          <p:cNvSpPr/>
          <p:nvPr/>
        </p:nvSpPr>
        <p:spPr>
          <a:xfrm>
            <a:off x="882405" y="3268348"/>
            <a:ext cx="11309595" cy="426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xmlns="" id="{0B2404DD-13C9-34A5-8A2A-D68F404B2765}"/>
              </a:ext>
            </a:extLst>
          </p:cNvPr>
          <p:cNvSpPr txBox="1"/>
          <p:nvPr/>
        </p:nvSpPr>
        <p:spPr>
          <a:xfrm>
            <a:off x="882405" y="3268349"/>
            <a:ext cx="876464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00" dirty="0"/>
              <a:t>PCJ: revisão dos valores após aprovação do PRH - </a:t>
            </a:r>
            <a:r>
              <a:rPr lang="pt-BR" sz="1700" u="sng" dirty="0"/>
              <a:t>meta</a:t>
            </a:r>
            <a:r>
              <a:rPr lang="pt-BR" sz="1700" dirty="0"/>
              <a:t> do CG (2º Ter. Adit.) para 2020</a:t>
            </a:r>
          </a:p>
        </p:txBody>
      </p:sp>
    </p:spTree>
    <p:extLst>
      <p:ext uri="{BB962C8B-B14F-4D97-AF65-F5344CB8AC3E}">
        <p14:creationId xmlns:p14="http://schemas.microsoft.com/office/powerpoint/2010/main" val="11143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1C746000-6EA5-7FBE-0ABA-CA3C34FCF6B0}"/>
              </a:ext>
            </a:extLst>
          </p:cNvPr>
          <p:cNvSpPr txBox="1"/>
          <p:nvPr/>
        </p:nvSpPr>
        <p:spPr>
          <a:xfrm>
            <a:off x="469561" y="313473"/>
            <a:ext cx="1068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3200" b="1" kern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Plano das Bacias PCJ 2020 a 2035</a:t>
            </a:r>
            <a:endParaRPr kumimoji="0" lang="pt-BR" sz="32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745B711D-AF02-88B9-1845-B20A8DD7A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34" y="1265971"/>
            <a:ext cx="3545636" cy="490797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28236740-7FFE-5F9B-2CC0-AB0825FECF14}"/>
              </a:ext>
            </a:extLst>
          </p:cNvPr>
          <p:cNvSpPr txBox="1"/>
          <p:nvPr/>
        </p:nvSpPr>
        <p:spPr>
          <a:xfrm>
            <a:off x="4242976" y="1209005"/>
            <a:ext cx="7634893" cy="130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Plano de Ações 2020 a 2035 (2020): </a:t>
            </a:r>
            <a:r>
              <a:rPr lang="pt-BR" b="1" dirty="0">
                <a:highlight>
                  <a:srgbClr val="FFFF00"/>
                </a:highlight>
              </a:rPr>
              <a:t>R$ 7,6 bilhões</a:t>
            </a:r>
          </a:p>
          <a:p>
            <a:endParaRPr lang="pt-BR" dirty="0"/>
          </a:p>
          <a:p>
            <a:r>
              <a:rPr lang="pt-BR" dirty="0"/>
              <a:t>Recursos assegurados com as Cobranças PCJ (2020): </a:t>
            </a:r>
            <a:r>
              <a:rPr lang="pt-BR" b="1" dirty="0">
                <a:highlight>
                  <a:srgbClr val="FFFF00"/>
                </a:highlight>
              </a:rPr>
              <a:t>R$ 715 milhões</a:t>
            </a:r>
            <a:r>
              <a:rPr lang="pt-BR" sz="1400" b="1" dirty="0"/>
              <a:t> </a:t>
            </a:r>
          </a:p>
          <a:p>
            <a:endParaRPr lang="pt-BR" sz="1000" dirty="0"/>
          </a:p>
          <a:p>
            <a:r>
              <a:rPr lang="pt-BR" sz="1400" dirty="0"/>
              <a:t>(9,4% do Plano de Ações - prioritariamente ações de gestão)</a:t>
            </a:r>
            <a:endParaRPr lang="pt-BR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1785AF12-1F15-A80E-9873-B85E7CB1E6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81" r="4213"/>
          <a:stretch/>
        </p:blipFill>
        <p:spPr>
          <a:xfrm>
            <a:off x="5597860" y="2711806"/>
            <a:ext cx="4482653" cy="3539702"/>
          </a:xfrm>
          <a:prstGeom prst="rect">
            <a:avLst/>
          </a:prstGeom>
        </p:spPr>
      </p:pic>
      <p:sp>
        <p:nvSpPr>
          <p:cNvPr id="14" name="Seta: Curva para a Esquerda 13">
            <a:extLst>
              <a:ext uri="{FF2B5EF4-FFF2-40B4-BE49-F238E27FC236}">
                <a16:creationId xmlns:a16="http://schemas.microsoft.com/office/drawing/2014/main" xmlns="" id="{5C733390-059A-4925-1EE7-1E99467773A0}"/>
              </a:ext>
            </a:extLst>
          </p:cNvPr>
          <p:cNvSpPr/>
          <p:nvPr/>
        </p:nvSpPr>
        <p:spPr>
          <a:xfrm rot="1904695">
            <a:off x="10660213" y="2308582"/>
            <a:ext cx="677201" cy="2246975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xmlns="" id="{157D73B4-B125-FED3-425B-C1E17F051A2D}"/>
              </a:ext>
            </a:extLst>
          </p:cNvPr>
          <p:cNvGrpSpPr/>
          <p:nvPr/>
        </p:nvGrpSpPr>
        <p:grpSpPr>
          <a:xfrm>
            <a:off x="8350897" y="1703114"/>
            <a:ext cx="3371701" cy="4007218"/>
            <a:chOff x="8350897" y="1497843"/>
            <a:chExt cx="3371701" cy="4007218"/>
          </a:xfrm>
        </p:grpSpPr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xmlns="" id="{B24DD206-1A5F-8922-DBFE-06C3A474EF38}"/>
                </a:ext>
              </a:extLst>
            </p:cNvPr>
            <p:cNvSpPr/>
            <p:nvPr/>
          </p:nvSpPr>
          <p:spPr>
            <a:xfrm>
              <a:off x="9964487" y="1497843"/>
              <a:ext cx="1758111" cy="4007218"/>
            </a:xfrm>
            <a:prstGeom prst="rect">
              <a:avLst/>
            </a:prstGeom>
            <a:solidFill>
              <a:srgbClr val="92D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xmlns="" id="{6021FC2B-C9FA-C0F0-1BB9-BDEB7D8FAF1F}"/>
                </a:ext>
              </a:extLst>
            </p:cNvPr>
            <p:cNvSpPr/>
            <p:nvPr/>
          </p:nvSpPr>
          <p:spPr>
            <a:xfrm>
              <a:off x="8350897" y="3096488"/>
              <a:ext cx="1613589" cy="2408573"/>
            </a:xfrm>
            <a:prstGeom prst="rect">
              <a:avLst/>
            </a:prstGeom>
            <a:solidFill>
              <a:srgbClr val="92D05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xmlns="" id="{380981ED-2E06-08EF-06CB-40D8D728677C}"/>
              </a:ext>
            </a:extLst>
          </p:cNvPr>
          <p:cNvGrpSpPr/>
          <p:nvPr/>
        </p:nvGrpSpPr>
        <p:grpSpPr>
          <a:xfrm>
            <a:off x="4149670" y="4213341"/>
            <a:ext cx="2068652" cy="1808874"/>
            <a:chOff x="4149670" y="4008070"/>
            <a:chExt cx="2068652" cy="1808874"/>
          </a:xfrm>
        </p:grpSpPr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xmlns="" id="{CE8ED8EA-B993-8CAB-46A4-7D9C5BF9DDC4}"/>
                </a:ext>
              </a:extLst>
            </p:cNvPr>
            <p:cNvGrpSpPr/>
            <p:nvPr/>
          </p:nvGrpSpPr>
          <p:grpSpPr>
            <a:xfrm>
              <a:off x="4149670" y="4008070"/>
              <a:ext cx="2068652" cy="867747"/>
              <a:chOff x="4319767" y="3438902"/>
              <a:chExt cx="2068652" cy="867747"/>
            </a:xfrm>
          </p:grpSpPr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xmlns="" id="{83CB6F46-9F55-48D2-BECA-8B4FBDF86BCE}"/>
                  </a:ext>
                </a:extLst>
              </p:cNvPr>
              <p:cNvSpPr txBox="1"/>
              <p:nvPr/>
            </p:nvSpPr>
            <p:spPr>
              <a:xfrm>
                <a:off x="4480046" y="3595251"/>
                <a:ext cx="1346844" cy="661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pt-BR" b="1" dirty="0"/>
                  <a:t>R$ 6,9 bi</a:t>
                </a:r>
              </a:p>
              <a:p>
                <a:r>
                  <a:rPr lang="pt-BR" sz="1400" b="1" i="1" dirty="0"/>
                  <a:t>Outras fontes</a:t>
                </a:r>
              </a:p>
            </p:txBody>
          </p:sp>
          <p:sp>
            <p:nvSpPr>
              <p:cNvPr id="12" name="Retângulo 11">
                <a:extLst>
                  <a:ext uri="{FF2B5EF4-FFF2-40B4-BE49-F238E27FC236}">
                    <a16:creationId xmlns:a16="http://schemas.microsoft.com/office/drawing/2014/main" xmlns="" id="{19852DF3-B82D-B80D-24E6-E0935166D390}"/>
                  </a:ext>
                </a:extLst>
              </p:cNvPr>
              <p:cNvSpPr/>
              <p:nvPr/>
            </p:nvSpPr>
            <p:spPr>
              <a:xfrm>
                <a:off x="4319767" y="3438902"/>
                <a:ext cx="2068652" cy="867747"/>
              </a:xfrm>
              <a:prstGeom prst="rect">
                <a:avLst/>
              </a:prstGeom>
              <a:solidFill>
                <a:srgbClr val="F8371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xmlns="" id="{9EFD4D40-34BE-8F0C-1D5B-1D7B91F70522}"/>
                </a:ext>
              </a:extLst>
            </p:cNvPr>
            <p:cNvSpPr txBox="1"/>
            <p:nvPr/>
          </p:nvSpPr>
          <p:spPr>
            <a:xfrm>
              <a:off x="4341442" y="4893614"/>
              <a:ext cx="182614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Programa de </a:t>
              </a:r>
            </a:p>
            <a:p>
              <a:r>
                <a:rPr lang="pt-BR" i="1" dirty="0"/>
                <a:t>Efetivação do </a:t>
              </a:r>
            </a:p>
            <a:p>
              <a:r>
                <a:rPr lang="pt-BR" i="1" dirty="0"/>
                <a:t>Enquadramento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034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1C746000-6EA5-7FBE-0ABA-CA3C34FCF6B0}"/>
              </a:ext>
            </a:extLst>
          </p:cNvPr>
          <p:cNvSpPr txBox="1"/>
          <p:nvPr/>
        </p:nvSpPr>
        <p:spPr>
          <a:xfrm>
            <a:off x="469561" y="313473"/>
            <a:ext cx="10683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pt-BR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Histórico: GT-Cobrança e Oficinas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xmlns="" id="{36DD5236-3296-6389-01CD-4C4F65DC4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7" y="960435"/>
            <a:ext cx="10057977" cy="2795452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8C963C6E-335C-A08C-9A8E-4436E506B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1360" y="3863676"/>
            <a:ext cx="8894101" cy="2139907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xmlns="" id="{DC229358-C868-4A1D-7D26-4A1E05A3D266}"/>
              </a:ext>
            </a:extLst>
          </p:cNvPr>
          <p:cNvSpPr txBox="1"/>
          <p:nvPr/>
        </p:nvSpPr>
        <p:spPr>
          <a:xfrm>
            <a:off x="10157544" y="1351966"/>
            <a:ext cx="1359504" cy="117879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/>
              <a:t>Maio/24</a:t>
            </a:r>
            <a:r>
              <a:rPr lang="pt-BR" sz="1400" dirty="0"/>
              <a:t>: fim do contrato com empresa contratada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8725813" y="4182684"/>
            <a:ext cx="136953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14ª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Reunião Extraordinária Conjunta da CT-PL e </a:t>
            </a:r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CT-PB (01/11/2024)</a:t>
            </a:r>
          </a:p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Apresentação Final das Propostas e Cenários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9347200" y="4405745"/>
            <a:ext cx="1496291" cy="1292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2205" y="3558869"/>
            <a:ext cx="4184819" cy="840157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9984615" y="4262986"/>
            <a:ext cx="1366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Lançamento do Oficial do Simulador 21/11/2024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1152650" y="4182684"/>
            <a:ext cx="1005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108ª R.O CTPB – Oficina de Apresentação do Simulador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4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8DFFE7-0DBA-C3F7-7E27-DD2EB8E5541E}"/>
              </a:ext>
            </a:extLst>
          </p:cNvPr>
          <p:cNvSpPr txBox="1"/>
          <p:nvPr/>
        </p:nvSpPr>
        <p:spPr>
          <a:xfrm>
            <a:off x="227664" y="468594"/>
            <a:ext cx="10868298" cy="779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Cenários</a:t>
            </a: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BFA6B86F-778A-B758-A194-0BB61405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308" y="1828069"/>
            <a:ext cx="9619383" cy="441490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C2AEE8C7-F972-AF1B-BCE2-641CC5733BFA}"/>
              </a:ext>
            </a:extLst>
          </p:cNvPr>
          <p:cNvSpPr txBox="1"/>
          <p:nvPr/>
        </p:nvSpPr>
        <p:spPr>
          <a:xfrm>
            <a:off x="5352568" y="1372084"/>
            <a:ext cx="555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>
                <a:solidFill>
                  <a:srgbClr val="FF0000"/>
                </a:solidFill>
              </a:rPr>
              <a:t>Relatório Final do estudo da empresa contratada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xmlns="" id="{7788E6DD-A7C7-A41A-67C8-8AD66FC75B83}"/>
              </a:ext>
            </a:extLst>
          </p:cNvPr>
          <p:cNvGrpSpPr/>
          <p:nvPr/>
        </p:nvGrpSpPr>
        <p:grpSpPr>
          <a:xfrm>
            <a:off x="905068" y="3513009"/>
            <a:ext cx="9647853" cy="645459"/>
            <a:chOff x="905068" y="3513009"/>
            <a:chExt cx="9647853" cy="645459"/>
          </a:xfrm>
        </p:grpSpPr>
        <p:sp>
          <p:nvSpPr>
            <p:cNvPr id="7" name="Seta: para Baixo 6">
              <a:extLst>
                <a:ext uri="{FF2B5EF4-FFF2-40B4-BE49-F238E27FC236}">
                  <a16:creationId xmlns:a16="http://schemas.microsoft.com/office/drawing/2014/main" xmlns="" id="{795E9046-E14C-F93C-6756-68FB1C135596}"/>
                </a:ext>
              </a:extLst>
            </p:cNvPr>
            <p:cNvSpPr/>
            <p:nvPr/>
          </p:nvSpPr>
          <p:spPr>
            <a:xfrm rot="16200000">
              <a:off x="951722" y="3513011"/>
              <a:ext cx="522514" cy="615821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xmlns="" id="{EF5B6F6C-0A0A-73B5-CD38-B4F9F6E5CB9B}"/>
                </a:ext>
              </a:extLst>
            </p:cNvPr>
            <p:cNvSpPr/>
            <p:nvPr/>
          </p:nvSpPr>
          <p:spPr>
            <a:xfrm>
              <a:off x="1688840" y="3513009"/>
              <a:ext cx="8864081" cy="645459"/>
            </a:xfrm>
            <a:prstGeom prst="rect">
              <a:avLst/>
            </a:prstGeom>
            <a:solidFill>
              <a:srgbClr val="F8371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10502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CF0A7380-DE76-DCDC-4503-19051DB44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319" y="1643403"/>
            <a:ext cx="5868955" cy="223481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BFEB5BB3-4316-BC8C-FECB-CB23CB42A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37" y="4149847"/>
            <a:ext cx="5901236" cy="2234813"/>
          </a:xfrm>
          <a:prstGeom prst="rect">
            <a:avLst/>
          </a:prstGeom>
        </p:spPr>
      </p:pic>
      <p:grpSp>
        <p:nvGrpSpPr>
          <p:cNvPr id="4" name="Agrupar 3">
            <a:extLst>
              <a:ext uri="{FF2B5EF4-FFF2-40B4-BE49-F238E27FC236}">
                <a16:creationId xmlns:a16="http://schemas.microsoft.com/office/drawing/2014/main" xmlns="" id="{542BB0C1-9B31-FD73-0F6A-1366EEDDE0BE}"/>
              </a:ext>
            </a:extLst>
          </p:cNvPr>
          <p:cNvGrpSpPr/>
          <p:nvPr/>
        </p:nvGrpSpPr>
        <p:grpSpPr>
          <a:xfrm>
            <a:off x="378037" y="1643403"/>
            <a:ext cx="5798682" cy="2236177"/>
            <a:chOff x="3035339" y="1511559"/>
            <a:chExt cx="5798682" cy="2236177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xmlns="" id="{6D724DB5-88AD-B174-6289-B9C3BCCD1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35339" y="1511559"/>
              <a:ext cx="5798682" cy="2236177"/>
            </a:xfrm>
            <a:prstGeom prst="rect">
              <a:avLst/>
            </a:prstGeom>
          </p:spPr>
        </p:pic>
        <p:sp>
          <p:nvSpPr>
            <p:cNvPr id="10" name="Retângulo: Cantos Arredondados 9">
              <a:extLst>
                <a:ext uri="{FF2B5EF4-FFF2-40B4-BE49-F238E27FC236}">
                  <a16:creationId xmlns:a16="http://schemas.microsoft.com/office/drawing/2014/main" xmlns="" id="{B53E843E-5E09-3284-75DE-6B1BDADFBA9A}"/>
                </a:ext>
              </a:extLst>
            </p:cNvPr>
            <p:cNvSpPr/>
            <p:nvPr/>
          </p:nvSpPr>
          <p:spPr>
            <a:xfrm>
              <a:off x="5704561" y="2629647"/>
              <a:ext cx="724229" cy="793519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xmlns="" id="{8880D068-A2B2-3E7A-6FB5-7C3D25D671F6}"/>
                </a:ext>
              </a:extLst>
            </p:cNvPr>
            <p:cNvSpPr/>
            <p:nvPr/>
          </p:nvSpPr>
          <p:spPr>
            <a:xfrm>
              <a:off x="8040324" y="2629646"/>
              <a:ext cx="724229" cy="793519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CEAD0304-9C42-ECEF-DC8F-0B078FF02B5A}"/>
              </a:ext>
            </a:extLst>
          </p:cNvPr>
          <p:cNvSpPr txBox="1"/>
          <p:nvPr/>
        </p:nvSpPr>
        <p:spPr>
          <a:xfrm>
            <a:off x="6423360" y="4609751"/>
            <a:ext cx="5388195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u="sng" dirty="0"/>
              <a:t>10ª Reunião GT-Cobrança: Cenário “D”</a:t>
            </a:r>
            <a:r>
              <a:rPr lang="pt-BR" dirty="0"/>
              <a:t>: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Cobrança Federal: Aumento de 40%</a:t>
            </a:r>
          </a:p>
          <a:p>
            <a:pPr algn="ctr"/>
            <a:r>
              <a:rPr lang="pt-BR" dirty="0"/>
              <a:t>Cobrança Paulista: Aumento 80% a 90%</a:t>
            </a:r>
          </a:p>
          <a:p>
            <a:pPr algn="ctr"/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6CC35B2C-3B03-9702-C10C-671144B2E95E}"/>
              </a:ext>
            </a:extLst>
          </p:cNvPr>
          <p:cNvSpPr txBox="1"/>
          <p:nvPr/>
        </p:nvSpPr>
        <p:spPr>
          <a:xfrm>
            <a:off x="227664" y="468594"/>
            <a:ext cx="10868298" cy="1174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b="1" dirty="0">
                <a:latin typeface="Arial MT"/>
                <a:ea typeface="Arial MT"/>
                <a:cs typeface="Arial MT"/>
              </a:rPr>
              <a:t>Revisão de preços públicos unitários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PPUs</a:t>
            </a:r>
            <a:r>
              <a:rPr lang="pt-BR" b="1" dirty="0">
                <a:latin typeface="Arial MT"/>
                <a:ea typeface="Arial MT"/>
                <a:cs typeface="Arial MT"/>
              </a:rPr>
              <a:t>) e preços unitários básicos (</a:t>
            </a:r>
            <a:r>
              <a:rPr lang="pt-BR" b="1" dirty="0" err="1">
                <a:latin typeface="Arial MT"/>
                <a:ea typeface="Arial MT"/>
                <a:cs typeface="Arial MT"/>
              </a:rPr>
              <a:t>PUBs</a:t>
            </a:r>
            <a:r>
              <a:rPr lang="pt-BR" b="1" dirty="0">
                <a:latin typeface="Arial MT"/>
                <a:ea typeface="Arial MT"/>
                <a:cs typeface="Arial MT"/>
              </a:rPr>
              <a:t>)</a:t>
            </a:r>
          </a:p>
          <a:p>
            <a:pPr marL="457200" marR="404495" algn="just">
              <a:lnSpc>
                <a:spcPct val="115000"/>
              </a:lnSpc>
              <a:spcAft>
                <a:spcPts val="600"/>
              </a:spcAft>
              <a:tabLst>
                <a:tab pos="623570" algn="l"/>
              </a:tabLst>
            </a:pPr>
            <a:r>
              <a:rPr lang="pt-BR" dirty="0">
                <a:latin typeface="Arial MT"/>
                <a:ea typeface="Arial MT"/>
                <a:cs typeface="Arial MT"/>
              </a:rPr>
              <a:t>Cenário alternativo</a:t>
            </a:r>
          </a:p>
          <a:p>
            <a:pPr marL="457200" marR="404495" algn="just">
              <a:lnSpc>
                <a:spcPct val="115000"/>
              </a:lnSpc>
              <a:tabLst>
                <a:tab pos="623570" algn="l"/>
              </a:tabLst>
            </a:pPr>
            <a:endParaRPr lang="pt-PT" sz="1800" dirty="0">
              <a:effectLst/>
              <a:latin typeface="Arial MT"/>
              <a:ea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184559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880E40AA-D763-D5AB-7DA6-AE82497AB633}"/>
              </a:ext>
            </a:extLst>
          </p:cNvPr>
          <p:cNvSpPr txBox="1"/>
          <p:nvPr/>
        </p:nvSpPr>
        <p:spPr>
          <a:xfrm>
            <a:off x="136723" y="839036"/>
            <a:ext cx="5738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Cenário D1</a:t>
            </a:r>
          </a:p>
          <a:p>
            <a:pPr algn="ctr"/>
            <a:r>
              <a:rPr lang="pt-BR" dirty="0"/>
              <a:t>Projeção 2026 + 40% (</a:t>
            </a:r>
            <a:r>
              <a:rPr lang="pt-BR" dirty="0" err="1"/>
              <a:t>equip</a:t>
            </a:r>
            <a:r>
              <a:rPr lang="pt-BR" dirty="0"/>
              <a:t>. PTA) - (IPCA 2030)</a:t>
            </a:r>
            <a:r>
              <a:rPr lang="pt-BR" b="1" dirty="0"/>
              <a:t> 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xmlns="" id="{D6DD391D-C78D-7BEC-1B86-0464DB863C31}"/>
              </a:ext>
            </a:extLst>
          </p:cNvPr>
          <p:cNvSpPr txBox="1"/>
          <p:nvPr/>
        </p:nvSpPr>
        <p:spPr>
          <a:xfrm>
            <a:off x="6226231" y="961233"/>
            <a:ext cx="5329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highlight>
                  <a:srgbClr val="FFFF00"/>
                </a:highlight>
              </a:rPr>
              <a:t>Cenário D2</a:t>
            </a:r>
          </a:p>
          <a:p>
            <a:pPr algn="ctr"/>
            <a:r>
              <a:rPr lang="pt-BR" dirty="0">
                <a:highlight>
                  <a:srgbClr val="FFFF00"/>
                </a:highlight>
              </a:rPr>
              <a:t>Projeção 2025 + 30% (</a:t>
            </a:r>
            <a:r>
              <a:rPr lang="pt-BR" dirty="0" err="1">
                <a:highlight>
                  <a:srgbClr val="FFFF00"/>
                </a:highlight>
              </a:rPr>
              <a:t>equip</a:t>
            </a:r>
            <a:r>
              <a:rPr lang="pt-BR" dirty="0">
                <a:highlight>
                  <a:srgbClr val="FFFF00"/>
                </a:highlight>
              </a:rPr>
              <a:t>. PTA) - (IPCA 2026)  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xmlns="" id="{F17C46FC-D12F-7539-DD1F-04136E3654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29" r="40573"/>
          <a:stretch/>
        </p:blipFill>
        <p:spPr>
          <a:xfrm>
            <a:off x="1028681" y="4624273"/>
            <a:ext cx="3954411" cy="2054684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xmlns="" id="{C11954A8-8467-5E08-3AA1-996CB9FD5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191" y="4624273"/>
            <a:ext cx="3577216" cy="1846842"/>
          </a:xfrm>
          <a:prstGeom prst="rect">
            <a:avLst/>
          </a:prstGeom>
        </p:spPr>
      </p:pic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xmlns="" id="{20BB5965-F6C0-C599-98A5-7F7997918848}"/>
              </a:ext>
            </a:extLst>
          </p:cNvPr>
          <p:cNvCxnSpPr>
            <a:cxnSpLocks/>
          </p:cNvCxnSpPr>
          <p:nvPr/>
        </p:nvCxnSpPr>
        <p:spPr>
          <a:xfrm>
            <a:off x="5944145" y="980393"/>
            <a:ext cx="0" cy="5712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m 24">
            <a:extLst>
              <a:ext uri="{FF2B5EF4-FFF2-40B4-BE49-F238E27FC236}">
                <a16:creationId xmlns:a16="http://schemas.microsoft.com/office/drawing/2014/main" xmlns="" id="{D5D03D82-8339-314A-4EC4-DB2F6F8B9C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9643" y="1535849"/>
            <a:ext cx="6498981" cy="1366191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xmlns="" id="{68612C90-65C3-425C-F6D5-9465A1FFCE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9643" y="3001577"/>
            <a:ext cx="6666386" cy="140138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2D7D5114-045B-67D5-77AC-4B29E666615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508" r="15525"/>
          <a:stretch/>
        </p:blipFill>
        <p:spPr>
          <a:xfrm>
            <a:off x="6546500" y="3107037"/>
            <a:ext cx="4952389" cy="1466971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E6A2075F-FE5D-F114-751F-841F22DCE0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455" r="11741"/>
          <a:stretch/>
        </p:blipFill>
        <p:spPr>
          <a:xfrm>
            <a:off x="6226231" y="1805599"/>
            <a:ext cx="5564288" cy="103936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C085F4E-76E8-F83C-6156-366F752B13FF}"/>
              </a:ext>
            </a:extLst>
          </p:cNvPr>
          <p:cNvSpPr txBox="1"/>
          <p:nvPr/>
        </p:nvSpPr>
        <p:spPr>
          <a:xfrm>
            <a:off x="2375418" y="231420"/>
            <a:ext cx="74411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11ª Reunião GT-Cobrança: Cenários “D1” e “D2”</a:t>
            </a: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425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830</Words>
  <Application>Microsoft Office PowerPoint</Application>
  <PresentationFormat>Widescreen</PresentationFormat>
  <Paragraphs>103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4" baseType="lpstr">
      <vt:lpstr>Aptos</vt:lpstr>
      <vt:lpstr>Aptos Display</vt:lpstr>
      <vt:lpstr>Arial</vt:lpstr>
      <vt:lpstr>Arial MT</vt:lpstr>
      <vt:lpstr>arial, sans-serif</vt:lpstr>
      <vt:lpstr>Bodoni MT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Taina Moura</dc:creator>
  <cp:lastModifiedBy>Conta da Microsoft</cp:lastModifiedBy>
  <cp:revision>5</cp:revision>
  <dcterms:created xsi:type="dcterms:W3CDTF">2024-11-25T11:51:18Z</dcterms:created>
  <dcterms:modified xsi:type="dcterms:W3CDTF">2024-11-25T22:02:39Z</dcterms:modified>
</cp:coreProperties>
</file>